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60" r:id="rId4"/>
    <p:sldId id="264" r:id="rId5"/>
    <p:sldId id="272" r:id="rId6"/>
    <p:sldId id="263" r:id="rId7"/>
    <p:sldId id="262" r:id="rId8"/>
    <p:sldId id="265" r:id="rId9"/>
    <p:sldId id="267" r:id="rId10"/>
    <p:sldId id="268" r:id="rId11"/>
    <p:sldId id="274" r:id="rId12"/>
    <p:sldId id="270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84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RAFICO-OPERATIVIDA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01013736019921"/>
          <c:y val="0.25730158556333182"/>
          <c:w val="0.6995903980319661"/>
          <c:h val="0.41736725352967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20.22.1.1 : Sta.Gema MT TWR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Hoja1!$C$5:$F$5</c:f>
              <c:numCache>
                <c:formatCode>General</c:formatCode>
                <c:ptCount val="4"/>
                <c:pt idx="0">
                  <c:v>75440408</c:v>
                </c:pt>
                <c:pt idx="1">
                  <c:v>94622712</c:v>
                </c:pt>
                <c:pt idx="2">
                  <c:v>72093072</c:v>
                </c:pt>
                <c:pt idx="3">
                  <c:v>97164496</c:v>
                </c:pt>
              </c:numCache>
            </c:numRef>
          </c:val>
        </c:ser>
        <c:ser>
          <c:idx val="1"/>
          <c:order val="1"/>
          <c:tx>
            <c:strRef>
              <c:f>Hoja1!$B$6</c:f>
              <c:strCache>
                <c:ptCount val="1"/>
                <c:pt idx="0">
                  <c:v>20.23.1.1 : R.de.Sal MT TWR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Hoja1!$C$6:$F$6</c:f>
              <c:numCache>
                <c:formatCode>General</c:formatCode>
                <c:ptCount val="4"/>
                <c:pt idx="0">
                  <c:v>7959488</c:v>
                </c:pt>
                <c:pt idx="1">
                  <c:v>4631864</c:v>
                </c:pt>
                <c:pt idx="2">
                  <c:v>8090640</c:v>
                </c:pt>
                <c:pt idx="3">
                  <c:v>4622176</c:v>
                </c:pt>
              </c:numCache>
            </c:numRef>
          </c:val>
        </c:ser>
        <c:ser>
          <c:idx val="2"/>
          <c:order val="2"/>
          <c:tx>
            <c:strRef>
              <c:f>Hoja1!$B$7</c:f>
              <c:strCache>
                <c:ptCount val="1"/>
                <c:pt idx="0">
                  <c:v>20.22.5.1 : San Juan MT1 TWR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Hoja1!$C$7:$F$7</c:f>
              <c:numCache>
                <c:formatCode>General</c:formatCode>
                <c:ptCount val="4"/>
                <c:pt idx="0">
                  <c:v>6401088</c:v>
                </c:pt>
                <c:pt idx="1">
                  <c:v>5243648</c:v>
                </c:pt>
                <c:pt idx="2">
                  <c:v>11452608</c:v>
                </c:pt>
                <c:pt idx="3">
                  <c:v>4850248</c:v>
                </c:pt>
              </c:numCache>
            </c:numRef>
          </c:val>
        </c:ser>
        <c:ser>
          <c:idx val="3"/>
          <c:order val="3"/>
          <c:tx>
            <c:strRef>
              <c:f>Hoja1!$B$8</c:f>
              <c:strCache>
                <c:ptCount val="1"/>
                <c:pt idx="0">
                  <c:v>20.22.5.17 : San Juan MT2 TWR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Hoja1!$C$8:$F$8</c:f>
              <c:numCache>
                <c:formatCode>General</c:formatCode>
                <c:ptCount val="4"/>
                <c:pt idx="0">
                  <c:v>1715912</c:v>
                </c:pt>
                <c:pt idx="1">
                  <c:v>2499520</c:v>
                </c:pt>
                <c:pt idx="2">
                  <c:v>3812192</c:v>
                </c:pt>
                <c:pt idx="3">
                  <c:v>1416632</c:v>
                </c:pt>
              </c:numCache>
            </c:numRef>
          </c:val>
        </c:ser>
        <c:ser>
          <c:idx val="4"/>
          <c:order val="4"/>
          <c:tx>
            <c:strRef>
              <c:f>Hoja1!$B$9</c:f>
              <c:strCache>
                <c:ptCount val="1"/>
                <c:pt idx="0">
                  <c:v>20.22.7.1 : Varadero MT1 TWR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Hoja1!$C$9:$F$9</c:f>
              <c:numCache>
                <c:formatCode>General</c:formatCode>
                <c:ptCount val="4"/>
                <c:pt idx="0">
                  <c:v>3694224</c:v>
                </c:pt>
                <c:pt idx="1">
                  <c:v>1613496</c:v>
                </c:pt>
                <c:pt idx="2">
                  <c:v>2134728</c:v>
                </c:pt>
                <c:pt idx="3">
                  <c:v>2856840</c:v>
                </c:pt>
              </c:numCache>
            </c:numRef>
          </c:val>
        </c:ser>
        <c:ser>
          <c:idx val="5"/>
          <c:order val="5"/>
          <c:tx>
            <c:strRef>
              <c:f>Hoja1!$B$10</c:f>
              <c:strCache>
                <c:ptCount val="1"/>
                <c:pt idx="0">
                  <c:v>20.22.17.1 : Balsapuerto MT TWR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Hoja1!$C$10:$F$10</c:f>
              <c:numCache>
                <c:formatCode>General</c:formatCode>
                <c:ptCount val="4"/>
                <c:pt idx="0">
                  <c:v>1594632</c:v>
                </c:pt>
                <c:pt idx="1">
                  <c:v>1528912</c:v>
                </c:pt>
                <c:pt idx="2">
                  <c:v>1879600</c:v>
                </c:pt>
                <c:pt idx="3">
                  <c:v>2567080</c:v>
                </c:pt>
              </c:numCache>
            </c:numRef>
          </c:val>
        </c:ser>
        <c:ser>
          <c:idx val="6"/>
          <c:order val="6"/>
          <c:tx>
            <c:strRef>
              <c:f>Hoja1!$B$11</c:f>
              <c:strCache>
                <c:ptCount val="1"/>
                <c:pt idx="0">
                  <c:v>20.23.5.1 : San Juan MT PS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Hoja1!$C$11:$F$11</c:f>
              <c:numCache>
                <c:formatCode>General</c:formatCode>
                <c:ptCount val="4"/>
                <c:pt idx="0">
                  <c:v>1566552</c:v>
                </c:pt>
                <c:pt idx="1">
                  <c:v>2172056</c:v>
                </c:pt>
                <c:pt idx="2">
                  <c:v>1847616</c:v>
                </c:pt>
                <c:pt idx="3">
                  <c:v>2601176</c:v>
                </c:pt>
              </c:numCache>
            </c:numRef>
          </c:val>
        </c:ser>
        <c:ser>
          <c:idx val="7"/>
          <c:order val="7"/>
          <c:tx>
            <c:strRef>
              <c:f>Hoja1!$B$12</c:f>
              <c:strCache>
                <c:ptCount val="1"/>
                <c:pt idx="0">
                  <c:v>20.23.7.1 : Varadero MT CS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Hoja1!$C$12:$F$12</c:f>
              <c:numCache>
                <c:formatCode>General</c:formatCode>
                <c:ptCount val="4"/>
                <c:pt idx="0">
                  <c:v>3580144</c:v>
                </c:pt>
                <c:pt idx="1">
                  <c:v>873360</c:v>
                </c:pt>
                <c:pt idx="2">
                  <c:v>35992</c:v>
                </c:pt>
                <c:pt idx="3">
                  <c:v>44384</c:v>
                </c:pt>
              </c:numCache>
            </c:numRef>
          </c:val>
        </c:ser>
        <c:ser>
          <c:idx val="8"/>
          <c:order val="8"/>
          <c:tx>
            <c:strRef>
              <c:f>Hoja1!$B$13</c:f>
              <c:strCache>
                <c:ptCount val="1"/>
                <c:pt idx="0">
                  <c:v>20.23.17.1 : Balsapuerto MT CS</c:v>
                </c:pt>
              </c:strCache>
            </c:strRef>
          </c:tx>
          <c:invertIfNegative val="0"/>
          <c:cat>
            <c:multiLvlStrRef>
              <c:f>Hoja1!$C$3:$F$4</c:f>
              <c:multiLvlStrCache>
                <c:ptCount val="4"/>
                <c:lvl>
                  <c:pt idx="0">
                    <c:v>Receive</c:v>
                  </c:pt>
                  <c:pt idx="1">
                    <c:v>Send</c:v>
                  </c:pt>
                  <c:pt idx="2">
                    <c:v>Receive</c:v>
                  </c:pt>
                  <c:pt idx="3">
                    <c:v>Send</c:v>
                  </c:pt>
                </c:lvl>
                <c:lvl>
                  <c:pt idx="0">
                    <c:v>01/10/2012</c:v>
                  </c:pt>
                  <c:pt idx="2">
                    <c:v>02/10/2012</c:v>
                  </c:pt>
                </c:lvl>
              </c:multiLvlStrCache>
            </c:multiLvlStrRef>
          </c:cat>
          <c:val>
            <c:numRef>
              <c:f>Hoja1!$C$13:$F$13</c:f>
              <c:numCache>
                <c:formatCode>General</c:formatCode>
                <c:ptCount val="4"/>
                <c:pt idx="0">
                  <c:v>1679736</c:v>
                </c:pt>
                <c:pt idx="1">
                  <c:v>1151216</c:v>
                </c:pt>
                <c:pt idx="2">
                  <c:v>1422992</c:v>
                </c:pt>
                <c:pt idx="3">
                  <c:v>3399064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23552"/>
        <c:axId val="106333312"/>
      </c:barChart>
      <c:catAx>
        <c:axId val="3682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333312"/>
        <c:crosses val="autoZero"/>
        <c:auto val="1"/>
        <c:lblAlgn val="ctr"/>
        <c:lblOffset val="100"/>
        <c:noMultiLvlLbl val="0"/>
      </c:catAx>
      <c:valAx>
        <c:axId val="10633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82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0687514865905311E-2"/>
          <c:y val="0.8084588743448603"/>
          <c:w val="0.87575866542493486"/>
          <c:h val="0.191533169603272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5B4B3-7BD9-4E35-BF72-B304B77E0404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D28E-A4E3-4213-B9DF-E6E7E72DC3A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49205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891F-4EAD-4200-A3A3-CC4D5DE64048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F14ED-7D81-4113-B8B1-ED19C76B4F7D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6811925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1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10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11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12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2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3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4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5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6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7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8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F14ED-7D81-4113-B8B1-ED19C76B4F7D}" type="slidenum">
              <a:rPr lang="es-PE" smtClean="0"/>
              <a:t>9</a:t>
            </a:fld>
            <a:endParaRPr lang="es-PE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8EBD98C-84F9-45DE-A109-7EA49D69E498}" type="datetime1">
              <a:rPr lang="es-PE" smtClean="0"/>
              <a:t>10/10/2012</a:t>
            </a:fld>
            <a:endParaRPr lang="es-PE" dirty="0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968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5D6A6C-7655-4C95-8A84-7FD4D9A988B0}" type="datetimeFigureOut">
              <a:rPr lang="es-PE" smtClean="0"/>
              <a:t>10/10/2012</a:t>
            </a:fld>
            <a:endParaRPr lang="es-P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7DE3ED-CC50-4E36-A42A-0F2D748F5894}" type="slidenum">
              <a:rPr lang="es-PE" smtClean="0"/>
              <a:t>‹Nº›</a:t>
            </a:fld>
            <a:endParaRPr lang="es-P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461963"/>
            <a:ext cx="7801173" cy="7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788024" y="548680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 Subtítulo"/>
          <p:cNvSpPr txBox="1">
            <a:spLocks/>
          </p:cNvSpPr>
          <p:nvPr/>
        </p:nvSpPr>
        <p:spPr>
          <a:xfrm>
            <a:off x="395537" y="3140968"/>
            <a:ext cx="820891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b="1" i="1" dirty="0" smtClean="0">
                <a:solidFill>
                  <a:schemeClr val="tx1"/>
                </a:solidFill>
                <a:latin typeface="Arial Narrow" pitchFamily="34" charset="0"/>
              </a:rPr>
              <a:t>TELEMEDICINA  EN LA RED DE SALUD DE ALTO AMAZONAS</a:t>
            </a:r>
          </a:p>
          <a:p>
            <a:r>
              <a:rPr lang="es-PE" sz="2400" b="1" i="1" dirty="0" smtClean="0">
                <a:solidFill>
                  <a:schemeClr val="tx1"/>
                </a:solidFill>
                <a:latin typeface="Arial Narrow" pitchFamily="34" charset="0"/>
              </a:rPr>
              <a:t>DISTRITO DE BALSAPUERTO</a:t>
            </a:r>
            <a:endParaRPr lang="es-PE" sz="2400" b="1" i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es-PE" sz="1600" u="sng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es-PE" sz="1600" u="sng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3 Subtítulo"/>
          <p:cNvSpPr txBox="1">
            <a:spLocks/>
          </p:cNvSpPr>
          <p:nvPr/>
        </p:nvSpPr>
        <p:spPr>
          <a:xfrm>
            <a:off x="395537" y="5661248"/>
            <a:ext cx="820891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3 Subtítulo"/>
          <p:cNvSpPr txBox="1">
            <a:spLocks/>
          </p:cNvSpPr>
          <p:nvPr/>
        </p:nvSpPr>
        <p:spPr>
          <a:xfrm>
            <a:off x="158847" y="5733256"/>
            <a:ext cx="3477049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b="1" i="1" dirty="0" smtClean="0">
                <a:solidFill>
                  <a:schemeClr val="tx1"/>
                </a:solidFill>
                <a:latin typeface="Arial Narrow" pitchFamily="34" charset="0"/>
              </a:rPr>
              <a:t>TEC. ROEL S. VARGAS PEREZ</a:t>
            </a:r>
          </a:p>
          <a:p>
            <a:r>
              <a:rPr lang="es-PE" sz="1200" b="1" i="1" dirty="0" err="1" smtClean="0">
                <a:solidFill>
                  <a:schemeClr val="tx1"/>
                </a:solidFill>
                <a:latin typeface="Arial Narrow" pitchFamily="34" charset="0"/>
              </a:rPr>
              <a:t>Resp</a:t>
            </a:r>
            <a:r>
              <a:rPr lang="es-PE" sz="1200" b="1" i="1" dirty="0" smtClean="0">
                <a:solidFill>
                  <a:schemeClr val="tx1"/>
                </a:solidFill>
                <a:latin typeface="Arial Narrow" pitchFamily="34" charset="0"/>
              </a:rPr>
              <a:t>. Área de Informática y Telecomunicaciones</a:t>
            </a:r>
            <a:endParaRPr lang="es-PE" sz="12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223627" y="1124744"/>
            <a:ext cx="6228693" cy="576064"/>
          </a:xfrm>
        </p:spPr>
        <p:txBody>
          <a:bodyPr>
            <a:normAutofit/>
          </a:bodyPr>
          <a:lstStyle/>
          <a:p>
            <a:pPr algn="ctr"/>
            <a:r>
              <a:rPr lang="es-PE" sz="1600" dirty="0" smtClean="0">
                <a:latin typeface="Arial Narrow" pitchFamily="34" charset="0"/>
              </a:rPr>
              <a:t>En la actualidad los sistemas de comunicación están operativos al 100%</a:t>
            </a:r>
            <a:endParaRPr lang="es-PE" sz="1600" dirty="0">
              <a:latin typeface="Arial Narrow" pitchFamily="34" charset="0"/>
            </a:endParaRPr>
          </a:p>
          <a:p>
            <a:pPr algn="just"/>
            <a:endParaRPr lang="es-PE" sz="1600" dirty="0">
              <a:latin typeface="Arial Narrow" pitchFamily="34" charset="0"/>
            </a:endParaRPr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61963"/>
            <a:ext cx="60198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563888" y="461963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88512"/>
              </p:ext>
            </p:extLst>
          </p:nvPr>
        </p:nvGraphicFramePr>
        <p:xfrm>
          <a:off x="1187624" y="1700808"/>
          <a:ext cx="6260927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262"/>
                <a:gridCol w="2114617"/>
                <a:gridCol w="829262"/>
                <a:gridCol w="829262"/>
                <a:gridCol w="829262"/>
                <a:gridCol w="829262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ITEM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EQUIPOS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01/10/2012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02/10/2012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Receive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Send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Receive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Send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20.22.1.1 : Sta.Gema MT TWR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75440408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94622712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72093072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97164496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20.23.1.1 : R.de.Sal MT TWR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7959488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4631864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8090640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4622176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20.22.5.1 : San Juan MT1 TWR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6401088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5243648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11452608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4850248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20.22.5.17 : San Juan MT2 TWR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1715912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2499520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3812192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1416632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20.22.7.1 : Varadero MT1 TWR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3694224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1613496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2134728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2856840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20.22.17.1 : Balsapuerto MT TWR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1594632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1528912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1879600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2567080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20.23.5.1 : San Juan MT PS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1566552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2172056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1847616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2601176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20.23.7.1 : Varadero MT CS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3580144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873360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35992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44384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20.23.17.1 : Balsapuerto MT CS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1679736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1151216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>
                          <a:effectLst/>
                        </a:rPr>
                        <a:t>1422992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100" u="none" strike="noStrike" dirty="0">
                          <a:effectLst/>
                        </a:rPr>
                        <a:t>3399064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390383"/>
              </p:ext>
            </p:extLst>
          </p:nvPr>
        </p:nvGraphicFramePr>
        <p:xfrm>
          <a:off x="1247532" y="3212976"/>
          <a:ext cx="61206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7504" y="6381328"/>
            <a:ext cx="2232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/>
              <a:t>http://ieeehtcdc.webatu.com/</a:t>
            </a:r>
          </a:p>
        </p:txBody>
      </p:sp>
    </p:spTree>
    <p:extLst>
      <p:ext uri="{BB962C8B-B14F-4D97-AF65-F5344CB8AC3E}">
        <p14:creationId xmlns:p14="http://schemas.microsoft.com/office/powerpoint/2010/main" val="36366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61963"/>
            <a:ext cx="60198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563888" y="461963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1591" y="11492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>
                <a:latin typeface="Arial Narrow" pitchFamily="34" charset="0"/>
              </a:rPr>
              <a:t>Con la finalidad de mejorar nuestra cobertura sanitaria, en la actualidad se esta ejecutando la instalación de 08 Establecimientos mas con esta Tecnología-Gracias al Grupo  y Ayuda Militar-EUA</a:t>
            </a:r>
            <a:endParaRPr lang="es-PE" b="1" dirty="0">
              <a:latin typeface="Arial Narrow" pitchFamily="34" charset="0"/>
            </a:endParaRPr>
          </a:p>
        </p:txBody>
      </p:sp>
      <p:pic>
        <p:nvPicPr>
          <p:cNvPr id="10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1" t="23624" r="28205" b="24033"/>
          <a:stretch/>
        </p:blipFill>
        <p:spPr bwMode="auto">
          <a:xfrm>
            <a:off x="539552" y="2348880"/>
            <a:ext cx="7992888" cy="432048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57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61963"/>
            <a:ext cx="60198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563888" y="461963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43808" y="3717032"/>
            <a:ext cx="3240360" cy="648072"/>
          </a:xfrm>
        </p:spPr>
        <p:txBody>
          <a:bodyPr/>
          <a:lstStyle/>
          <a:p>
            <a:pPr algn="ctr"/>
            <a:r>
              <a:rPr lang="es-PE" b="1" dirty="0" smtClean="0">
                <a:latin typeface="Arial Narrow" pitchFamily="34" charset="0"/>
              </a:rPr>
              <a:t>GRACIAS</a:t>
            </a:r>
            <a:endParaRPr lang="es-PE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461963"/>
            <a:ext cx="7801173" cy="7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788024" y="548680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 Subtítulo"/>
          <p:cNvSpPr txBox="1">
            <a:spLocks/>
          </p:cNvSpPr>
          <p:nvPr/>
        </p:nvSpPr>
        <p:spPr>
          <a:xfrm>
            <a:off x="395537" y="1556792"/>
            <a:ext cx="5472607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600" b="1" u="sng" dirty="0" smtClean="0">
                <a:solidFill>
                  <a:schemeClr val="tx1"/>
                </a:solidFill>
                <a:latin typeface="Arial Narrow" pitchFamily="34" charset="0"/>
              </a:rPr>
              <a:t>UBICACIÓN GEOGRAFICA</a:t>
            </a:r>
            <a:endParaRPr lang="es-PE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es-ES" sz="1600" b="1" dirty="0">
                <a:latin typeface="Arial Narrow" pitchFamily="34" charset="0"/>
              </a:rPr>
              <a:t>La Red de Salud de Alto Amazonas  está ubicado en  el Distrito de </a:t>
            </a:r>
            <a:r>
              <a:rPr lang="es-ES" sz="1600" b="1" dirty="0" err="1">
                <a:latin typeface="Arial Narrow" pitchFamily="34" charset="0"/>
              </a:rPr>
              <a:t>Yurimaguas</a:t>
            </a:r>
            <a:r>
              <a:rPr lang="es-ES" sz="1600" b="1" dirty="0">
                <a:latin typeface="Arial Narrow" pitchFamily="34" charset="0"/>
              </a:rPr>
              <a:t>,  Provincia de Alto Amazonas,  Región Loreto, con  117163 habitantes distribuidos en seis distritos .</a:t>
            </a:r>
          </a:p>
          <a:p>
            <a:pPr algn="just"/>
            <a:r>
              <a:rPr lang="es-MX" sz="1600" b="1" dirty="0">
                <a:latin typeface="Arial Narrow" pitchFamily="34" charset="0"/>
              </a:rPr>
              <a:t>Con una extensión geográfica de 18,483.98 km</a:t>
            </a:r>
            <a:r>
              <a:rPr lang="es-MX" sz="1600" b="1" baseline="30000" dirty="0">
                <a:latin typeface="Arial Narrow" pitchFamily="34" charset="0"/>
              </a:rPr>
              <a:t>2</a:t>
            </a:r>
            <a:r>
              <a:rPr lang="es-MX" sz="1600" b="1" dirty="0">
                <a:latin typeface="Arial Narrow" pitchFamily="34" charset="0"/>
              </a:rPr>
              <a:t>, que representa el 19.95% de la superficie total de la región Loreto, ( 368,851.95 km</a:t>
            </a:r>
            <a:r>
              <a:rPr lang="es-MX" sz="1600" b="1" baseline="30000" dirty="0">
                <a:latin typeface="Arial Narrow" pitchFamily="34" charset="0"/>
              </a:rPr>
              <a:t>2</a:t>
            </a:r>
            <a:r>
              <a:rPr lang="es-MX" sz="1600" b="1" dirty="0" smtClean="0">
                <a:latin typeface="Arial Narrow" pitchFamily="34" charset="0"/>
              </a:rPr>
              <a:t>.)</a:t>
            </a:r>
            <a:endParaRPr lang="es-ES" sz="1600" b="1" dirty="0" smtClean="0">
              <a:latin typeface="Arial Narrow" pitchFamily="34" charset="0"/>
            </a:endParaRPr>
          </a:p>
          <a:p>
            <a:pPr algn="just"/>
            <a:endParaRPr lang="es-PE" sz="1600" b="1" u="sng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es-PE" sz="1600" b="1" u="sng" dirty="0" smtClean="0">
                <a:solidFill>
                  <a:schemeClr val="tx1"/>
                </a:solidFill>
                <a:latin typeface="Arial Narrow" pitchFamily="34" charset="0"/>
              </a:rPr>
              <a:t>MISION</a:t>
            </a:r>
            <a:endParaRPr lang="es-PE" sz="1600" b="1" u="sng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Ser una red de Salud modelo, </a:t>
            </a:r>
            <a:r>
              <a:rPr lang="es-PE" sz="1600" b="1" dirty="0" smtClean="0">
                <a:solidFill>
                  <a:schemeClr val="tx1"/>
                </a:solidFill>
                <a:latin typeface="Arial Narrow" pitchFamily="34" charset="0"/>
              </a:rPr>
              <a:t>líder </a:t>
            </a:r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en </a:t>
            </a:r>
            <a:r>
              <a:rPr lang="es-PE" sz="1600" b="1" dirty="0" smtClean="0">
                <a:solidFill>
                  <a:schemeClr val="tx1"/>
                </a:solidFill>
                <a:latin typeface="Arial Narrow" pitchFamily="34" charset="0"/>
              </a:rPr>
              <a:t>gestión, promoción </a:t>
            </a:r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y </a:t>
            </a:r>
            <a:r>
              <a:rPr lang="es-PE" sz="1600" b="1" dirty="0" smtClean="0">
                <a:solidFill>
                  <a:schemeClr val="tx1"/>
                </a:solidFill>
                <a:latin typeface="Arial Narrow" pitchFamily="34" charset="0"/>
              </a:rPr>
              <a:t>prevención </a:t>
            </a:r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de salud en la Amazonia</a:t>
            </a:r>
            <a:r>
              <a:rPr lang="es-PE" sz="1600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es-PE" sz="16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es-PE" sz="1600" b="1" u="sng" dirty="0" smtClean="0">
                <a:solidFill>
                  <a:schemeClr val="tx1"/>
                </a:solidFill>
                <a:latin typeface="Arial Narrow" pitchFamily="34" charset="0"/>
              </a:rPr>
              <a:t>VISION</a:t>
            </a:r>
            <a:endParaRPr lang="es-PE" sz="1600" b="1" u="sng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Al año 2015 consolidarnos como una </a:t>
            </a:r>
            <a:r>
              <a:rPr lang="es-PE" sz="1600" b="1" dirty="0" smtClean="0">
                <a:solidFill>
                  <a:schemeClr val="tx1"/>
                </a:solidFill>
                <a:latin typeface="Arial Narrow" pitchFamily="34" charset="0"/>
              </a:rPr>
              <a:t>Dirección </a:t>
            </a:r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de Salud, brindando </a:t>
            </a:r>
            <a:r>
              <a:rPr lang="es-PE" sz="1600" b="1" dirty="0" smtClean="0">
                <a:solidFill>
                  <a:schemeClr val="tx1"/>
                </a:solidFill>
                <a:latin typeface="Arial Narrow" pitchFamily="34" charset="0"/>
              </a:rPr>
              <a:t>atención </a:t>
            </a:r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integral de calidad para disminuir brechas sanitarias con </a:t>
            </a:r>
            <a:r>
              <a:rPr lang="es-PE" sz="1600" b="1" dirty="0" smtClean="0">
                <a:solidFill>
                  <a:schemeClr val="tx1"/>
                </a:solidFill>
                <a:latin typeface="Arial Narrow" pitchFamily="34" charset="0"/>
              </a:rPr>
              <a:t>participación </a:t>
            </a:r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multisectorial y participativa</a:t>
            </a:r>
            <a:r>
              <a:rPr lang="es-PE" sz="1600" dirty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es-PE" sz="1600" u="sng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" name="Picture 2" descr="provincia de alto amazon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19688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461962"/>
            <a:ext cx="7369125" cy="66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553173" y="461963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 Subtítulo"/>
          <p:cNvSpPr txBox="1">
            <a:spLocks/>
          </p:cNvSpPr>
          <p:nvPr/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1600" b="1" u="sng" dirty="0" smtClean="0">
                <a:solidFill>
                  <a:schemeClr val="tx1"/>
                </a:solidFill>
                <a:latin typeface="Arial Narrow" pitchFamily="34" charset="0"/>
              </a:rPr>
              <a:t>ZONA BENEFICIADA</a:t>
            </a:r>
          </a:p>
          <a:p>
            <a:pPr algn="just"/>
            <a:r>
              <a:rPr lang="es-ES" sz="1600" b="1" dirty="0">
                <a:latin typeface="Arial Narrow" pitchFamily="34" charset="0"/>
              </a:rPr>
              <a:t>La jurisdicción de </a:t>
            </a:r>
            <a:r>
              <a:rPr lang="es-ES" sz="1600" b="1" dirty="0" err="1">
                <a:latin typeface="Arial Narrow" pitchFamily="34" charset="0"/>
              </a:rPr>
              <a:t>Balsapuerto</a:t>
            </a:r>
            <a:r>
              <a:rPr lang="es-ES" sz="1600" b="1" dirty="0">
                <a:latin typeface="Arial Narrow" pitchFamily="34" charset="0"/>
              </a:rPr>
              <a:t> tiene una población </a:t>
            </a:r>
            <a:r>
              <a:rPr lang="es-ES" sz="1600" b="1" dirty="0" smtClean="0">
                <a:latin typeface="Arial Narrow" pitchFamily="34" charset="0"/>
              </a:rPr>
              <a:t>16409 </a:t>
            </a:r>
            <a:r>
              <a:rPr lang="es-ES" sz="1600" b="1" dirty="0">
                <a:latin typeface="Arial Narrow" pitchFamily="34" charset="0"/>
              </a:rPr>
              <a:t>según censo </a:t>
            </a:r>
            <a:r>
              <a:rPr lang="es-ES" sz="1600" b="1" dirty="0" smtClean="0">
                <a:latin typeface="Arial Narrow" pitchFamily="34" charset="0"/>
              </a:rPr>
              <a:t>INEI 2012, la </a:t>
            </a:r>
            <a:r>
              <a:rPr lang="es-ES" sz="1600" b="1" dirty="0" err="1" smtClean="0">
                <a:latin typeface="Arial Narrow" pitchFamily="34" charset="0"/>
              </a:rPr>
              <a:t>mayoria</a:t>
            </a:r>
            <a:r>
              <a:rPr lang="es-ES" sz="1600" b="1" dirty="0" smtClean="0">
                <a:latin typeface="Arial Narrow" pitchFamily="34" charset="0"/>
              </a:rPr>
              <a:t> pertenece a la ETNIA </a:t>
            </a:r>
            <a:r>
              <a:rPr lang="es-ES" sz="1600" b="1" dirty="0" err="1" smtClean="0">
                <a:latin typeface="Arial Narrow" pitchFamily="34" charset="0"/>
              </a:rPr>
              <a:t>shawi</a:t>
            </a:r>
            <a:r>
              <a:rPr lang="es-ES" sz="1600" b="1" dirty="0" smtClean="0">
                <a:latin typeface="Arial Narrow" pitchFamily="34" charset="0"/>
              </a:rPr>
              <a:t> y es </a:t>
            </a:r>
            <a:r>
              <a:rPr lang="es-ES" sz="1600" b="1" dirty="0">
                <a:latin typeface="Arial Narrow" pitchFamily="34" charset="0"/>
              </a:rPr>
              <a:t>considerado como  el  Distrito más pobre del Perú,  existe un centro de Salud “BALSAPUERTO”, conformado por:  dos médico, dos obstetra , dos enfermeras, siete técnicos de  enfermería. ,  un auxiliar  de contabilidad, un técnico de laboratorio. A su cargo tiene </a:t>
            </a:r>
            <a:r>
              <a:rPr lang="es-ES" sz="1600" b="1" dirty="0" smtClean="0">
                <a:latin typeface="Arial Narrow" pitchFamily="34" charset="0"/>
              </a:rPr>
              <a:t>14 </a:t>
            </a:r>
            <a:r>
              <a:rPr lang="es-ES" sz="1600" b="1" dirty="0">
                <a:latin typeface="Arial Narrow" pitchFamily="34" charset="0"/>
              </a:rPr>
              <a:t>P.S. que son atendidos por 2 técnicos de enfermerías en cada una de ellas.  </a:t>
            </a:r>
            <a:r>
              <a:rPr lang="es-ES" sz="1600" b="1" dirty="0" smtClean="0">
                <a:latin typeface="Arial Narrow" pitchFamily="34" charset="0"/>
              </a:rPr>
              <a:t>En esta zona los </a:t>
            </a:r>
            <a:r>
              <a:rPr lang="es-ES" sz="1600" b="1" dirty="0">
                <a:latin typeface="Arial Narrow" pitchFamily="34" charset="0"/>
              </a:rPr>
              <a:t>niños menores de 5 años están afectados principalmente por infecciones respiratorias agudas (IRA), infecciones diarreicas (</a:t>
            </a:r>
            <a:r>
              <a:rPr lang="es-ES" sz="1600" b="1" dirty="0" smtClean="0">
                <a:latin typeface="Arial Narrow" pitchFamily="34" charset="0"/>
              </a:rPr>
              <a:t>EDA) y otras  prevalentes de la infancia: Desnutrición Anemia, parasitosis. </a:t>
            </a:r>
            <a:r>
              <a:rPr lang="es-ES" sz="1600" b="1" dirty="0">
                <a:latin typeface="Arial Narrow" pitchFamily="34" charset="0"/>
              </a:rPr>
              <a:t>Así mismo las gestantes no suelen acceder al control prenatal en forma oportuna </a:t>
            </a:r>
            <a:r>
              <a:rPr lang="es-ES" sz="1600" b="1" dirty="0" smtClean="0">
                <a:latin typeface="Arial Narrow" pitchFamily="34" charset="0"/>
              </a:rPr>
              <a:t>por situaciones de idiosincrasia por lo que sufren </a:t>
            </a:r>
            <a:r>
              <a:rPr lang="es-ES" sz="1600" b="1" dirty="0">
                <a:latin typeface="Arial Narrow" pitchFamily="34" charset="0"/>
              </a:rPr>
              <a:t>complicaciones </a:t>
            </a:r>
            <a:r>
              <a:rPr lang="es-ES" sz="1600" b="1" dirty="0" smtClean="0">
                <a:latin typeface="Arial Narrow" pitchFamily="34" charset="0"/>
              </a:rPr>
              <a:t>durante su periodo gestacional ocasionando </a:t>
            </a:r>
            <a:r>
              <a:rPr lang="es-ES" sz="1600" b="1" dirty="0">
                <a:latin typeface="Arial Narrow" pitchFamily="34" charset="0"/>
              </a:rPr>
              <a:t>muchas veces la muerte.</a:t>
            </a:r>
            <a:endParaRPr lang="es-PE" sz="1600" b="1" dirty="0">
              <a:latin typeface="Arial Narrow" pitchFamily="34" charset="0"/>
            </a:endParaRPr>
          </a:p>
          <a:p>
            <a:pPr algn="just"/>
            <a:endParaRPr lang="es-ES" sz="1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es-ES" sz="1600" b="1" dirty="0">
                <a:solidFill>
                  <a:schemeClr val="tx1"/>
                </a:solidFill>
                <a:latin typeface="Arial Narrow" pitchFamily="34" charset="0"/>
              </a:rPr>
              <a:t>A</a:t>
            </a:r>
            <a:r>
              <a:rPr lang="es-ES" sz="1600" b="1" dirty="0" smtClean="0">
                <a:solidFill>
                  <a:schemeClr val="tx1"/>
                </a:solidFill>
                <a:latin typeface="Arial Narrow" pitchFamily="34" charset="0"/>
              </a:rPr>
              <a:t>ntes </a:t>
            </a:r>
            <a:r>
              <a:rPr lang="es-ES" sz="1600" b="1" dirty="0">
                <a:solidFill>
                  <a:schemeClr val="tx1"/>
                </a:solidFill>
                <a:latin typeface="Arial Narrow" pitchFamily="34" charset="0"/>
              </a:rPr>
              <a:t>de la implementación solo contaba con un sistema de comunicación radial entre comunidades que cuentan con establecimientos de Salud, </a:t>
            </a:r>
            <a:r>
              <a:rPr lang="es-ES" sz="1600" b="1" dirty="0" smtClean="0">
                <a:solidFill>
                  <a:schemeClr val="tx1"/>
                </a:solidFill>
                <a:latin typeface="Arial Narrow" pitchFamily="34" charset="0"/>
              </a:rPr>
              <a:t>este </a:t>
            </a:r>
            <a:r>
              <a:rPr lang="es-ES" sz="1600" b="1" dirty="0">
                <a:solidFill>
                  <a:schemeClr val="tx1"/>
                </a:solidFill>
                <a:latin typeface="Arial Narrow" pitchFamily="34" charset="0"/>
              </a:rPr>
              <a:t>servicio hasta la actualidad esta inoperativo debido a que ya </a:t>
            </a:r>
            <a:r>
              <a:rPr lang="es-ES" sz="1600" b="1" dirty="0" smtClean="0">
                <a:solidFill>
                  <a:schemeClr val="tx1"/>
                </a:solidFill>
                <a:latin typeface="Arial Narrow" pitchFamily="34" charset="0"/>
              </a:rPr>
              <a:t>se cumplió el ciclo </a:t>
            </a:r>
            <a:r>
              <a:rPr lang="es-ES" sz="1600" b="1" dirty="0">
                <a:solidFill>
                  <a:schemeClr val="tx1"/>
                </a:solidFill>
                <a:latin typeface="Arial Narrow" pitchFamily="34" charset="0"/>
              </a:rPr>
              <a:t>de vida útil de las baterías y otros deterioro </a:t>
            </a:r>
            <a:r>
              <a:rPr lang="es-ES" sz="1600" b="1" dirty="0" smtClean="0">
                <a:solidFill>
                  <a:schemeClr val="tx1"/>
                </a:solidFill>
                <a:latin typeface="Arial Narrow" pitchFamily="34" charset="0"/>
              </a:rPr>
              <a:t>lo que no a permitido continuar </a:t>
            </a:r>
            <a:r>
              <a:rPr lang="es-ES" sz="1600" b="1" dirty="0">
                <a:solidFill>
                  <a:schemeClr val="tx1"/>
                </a:solidFill>
                <a:latin typeface="Arial Narrow" pitchFamily="34" charset="0"/>
              </a:rPr>
              <a:t>con su sostenibilidad, por ello el equipo de trabajadores de salud y las autoridades buscan formas y modos de comunicarse con el Centro de Salud </a:t>
            </a:r>
            <a:r>
              <a:rPr lang="es-ES" sz="1600" b="1" dirty="0" smtClean="0">
                <a:solidFill>
                  <a:schemeClr val="tx1"/>
                </a:solidFill>
                <a:latin typeface="Arial Narrow" pitchFamily="34" charset="0"/>
              </a:rPr>
              <a:t>y/u </a:t>
            </a:r>
            <a:r>
              <a:rPr lang="es-ES" sz="1600" b="1" dirty="0">
                <a:solidFill>
                  <a:schemeClr val="tx1"/>
                </a:solidFill>
                <a:latin typeface="Arial Narrow" pitchFamily="34" charset="0"/>
              </a:rPr>
              <a:t>hospital de mayor referencia para trasladar a sus pacientes </a:t>
            </a:r>
            <a:r>
              <a:rPr lang="es-ES" sz="1600" b="1" dirty="0" smtClean="0">
                <a:solidFill>
                  <a:schemeClr val="tx1"/>
                </a:solidFill>
                <a:latin typeface="Arial Narrow" pitchFamily="34" charset="0"/>
              </a:rPr>
              <a:t>en situaciones de  </a:t>
            </a:r>
            <a:r>
              <a:rPr lang="es-ES" sz="1600" b="1" dirty="0">
                <a:solidFill>
                  <a:schemeClr val="tx1"/>
                </a:solidFill>
                <a:latin typeface="Arial Narrow" pitchFamily="34" charset="0"/>
              </a:rPr>
              <a:t>emergencia y salvar vidas.</a:t>
            </a:r>
            <a:endParaRPr lang="es-PE" sz="16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es-PE" sz="1600" b="1" u="sng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461962"/>
            <a:ext cx="7585149" cy="80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579576" y="593104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 Subtítulo"/>
          <p:cNvSpPr txBox="1">
            <a:spLocks/>
          </p:cNvSpPr>
          <p:nvPr/>
        </p:nvSpPr>
        <p:spPr>
          <a:xfrm>
            <a:off x="1043607" y="1556792"/>
            <a:ext cx="7344815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2300" b="1" dirty="0" smtClean="0">
                <a:latin typeface="Arial Narrow" pitchFamily="34" charset="0"/>
              </a:rPr>
              <a:t>Aspectos </a:t>
            </a:r>
            <a:r>
              <a:rPr lang="es-PE" sz="2300" b="1" dirty="0">
                <a:latin typeface="Arial Narrow" pitchFamily="34" charset="0"/>
              </a:rPr>
              <a:t>relevantes de la experiencia</a:t>
            </a:r>
            <a:r>
              <a:rPr lang="es-PE" sz="2300" b="1" dirty="0" smtClean="0">
                <a:latin typeface="Arial Narrow" pitchFamily="34" charset="0"/>
              </a:rPr>
              <a:t>:</a:t>
            </a:r>
          </a:p>
          <a:p>
            <a:pPr algn="just"/>
            <a:endParaRPr lang="es-PE" sz="2300" b="1" dirty="0" smtClean="0">
              <a:latin typeface="Arial Narrow" pitchFamily="34" charset="0"/>
            </a:endParaRPr>
          </a:p>
          <a:p>
            <a:pPr algn="just"/>
            <a:r>
              <a:rPr lang="es-ES" sz="2100" dirty="0">
                <a:latin typeface="Arial Narrow" pitchFamily="34" charset="0"/>
              </a:rPr>
              <a:t>El objetivo de la iniciativa era llevar a la zona una herramienta que en la actualidad es muy útil</a:t>
            </a:r>
            <a:r>
              <a:rPr lang="es-ES" sz="2100" dirty="0" smtClean="0">
                <a:latin typeface="Arial Narrow" pitchFamily="34" charset="0"/>
              </a:rPr>
              <a:t>.</a:t>
            </a:r>
          </a:p>
          <a:p>
            <a:pPr algn="just"/>
            <a:endParaRPr lang="es-PE" sz="2100" dirty="0">
              <a:latin typeface="Arial Narrow" pitchFamily="34" charset="0"/>
            </a:endParaRPr>
          </a:p>
          <a:p>
            <a:pPr algn="just"/>
            <a:r>
              <a:rPr lang="es-ES" sz="2100" b="1" dirty="0" smtClean="0">
                <a:latin typeface="Arial Narrow" pitchFamily="34" charset="0"/>
              </a:rPr>
              <a:t>Primero</a:t>
            </a:r>
            <a:r>
              <a:rPr lang="es-ES" sz="2100" dirty="0" smtClean="0">
                <a:latin typeface="Arial Narrow" pitchFamily="34" charset="0"/>
              </a:rPr>
              <a:t> </a:t>
            </a:r>
            <a:r>
              <a:rPr lang="es-ES" sz="2100" dirty="0">
                <a:latin typeface="Arial Narrow" pitchFamily="34" charset="0"/>
              </a:rPr>
              <a:t>es que mediante este sistema los técnicos de salud </a:t>
            </a:r>
            <a:r>
              <a:rPr lang="es-ES" sz="2100" dirty="0" smtClean="0">
                <a:latin typeface="Arial Narrow" pitchFamily="34" charset="0"/>
              </a:rPr>
              <a:t>pueden </a:t>
            </a:r>
            <a:r>
              <a:rPr lang="es-ES" sz="2100" dirty="0">
                <a:latin typeface="Arial Narrow" pitchFamily="34" charset="0"/>
              </a:rPr>
              <a:t>recibir una segunda opinión en tiempo real, de un diagnóstico más seguro en cuanto a la enfermedad del paciente</a:t>
            </a:r>
            <a:r>
              <a:rPr lang="es-ES" sz="2100" dirty="0" smtClean="0">
                <a:latin typeface="Arial Narrow" pitchFamily="34" charset="0"/>
              </a:rPr>
              <a:t>.</a:t>
            </a:r>
          </a:p>
          <a:p>
            <a:pPr algn="just"/>
            <a:endParaRPr lang="es-PE" sz="2100" dirty="0">
              <a:latin typeface="Arial Narrow" pitchFamily="34" charset="0"/>
            </a:endParaRPr>
          </a:p>
          <a:p>
            <a:pPr algn="just"/>
            <a:r>
              <a:rPr lang="es-ES" sz="2100" b="1" dirty="0">
                <a:latin typeface="Arial Narrow" pitchFamily="34" charset="0"/>
              </a:rPr>
              <a:t>Segundo</a:t>
            </a:r>
            <a:r>
              <a:rPr lang="es-ES" sz="2100" dirty="0">
                <a:latin typeface="Arial Narrow" pitchFamily="34" charset="0"/>
              </a:rPr>
              <a:t>. </a:t>
            </a:r>
            <a:r>
              <a:rPr lang="es-ES" sz="2100" dirty="0" smtClean="0">
                <a:latin typeface="Arial Narrow" pitchFamily="34" charset="0"/>
              </a:rPr>
              <a:t>Permite ahorrar </a:t>
            </a:r>
            <a:r>
              <a:rPr lang="es-ES" sz="2100" dirty="0">
                <a:latin typeface="Arial Narrow" pitchFamily="34" charset="0"/>
              </a:rPr>
              <a:t>tiempo y </a:t>
            </a:r>
            <a:r>
              <a:rPr lang="es-ES" sz="2100" dirty="0" smtClean="0">
                <a:latin typeface="Arial Narrow" pitchFamily="34" charset="0"/>
              </a:rPr>
              <a:t>dinero, </a:t>
            </a:r>
            <a:r>
              <a:rPr lang="es-ES" sz="2100" dirty="0">
                <a:latin typeface="Arial Narrow" pitchFamily="34" charset="0"/>
              </a:rPr>
              <a:t>en el traslado del paciente que muy bien lo puede solucionar mediante la segunda opinión</a:t>
            </a:r>
            <a:r>
              <a:rPr lang="es-ES" sz="2100" dirty="0" smtClean="0">
                <a:latin typeface="Arial Narrow" pitchFamily="34" charset="0"/>
              </a:rPr>
              <a:t>.</a:t>
            </a:r>
          </a:p>
          <a:p>
            <a:pPr algn="just"/>
            <a:endParaRPr lang="es-PE" sz="2100" dirty="0">
              <a:latin typeface="Arial Narrow" pitchFamily="34" charset="0"/>
            </a:endParaRPr>
          </a:p>
          <a:p>
            <a:pPr algn="just"/>
            <a:r>
              <a:rPr lang="es-ES" sz="2100" b="1" dirty="0">
                <a:latin typeface="Arial Narrow" pitchFamily="34" charset="0"/>
              </a:rPr>
              <a:t>Tercero.</a:t>
            </a:r>
            <a:r>
              <a:rPr lang="es-ES" sz="2100" dirty="0">
                <a:latin typeface="Arial Narrow" pitchFamily="34" charset="0"/>
              </a:rPr>
              <a:t> </a:t>
            </a:r>
            <a:r>
              <a:rPr lang="es-ES" sz="2100" dirty="0" smtClean="0">
                <a:latin typeface="Arial Narrow" pitchFamily="34" charset="0"/>
              </a:rPr>
              <a:t>Los </a:t>
            </a:r>
            <a:r>
              <a:rPr lang="es-ES" sz="2100" dirty="0">
                <a:latin typeface="Arial Narrow" pitchFamily="34" charset="0"/>
              </a:rPr>
              <a:t>técnicos se </a:t>
            </a:r>
            <a:r>
              <a:rPr lang="es-ES" sz="2100" dirty="0" smtClean="0">
                <a:latin typeface="Arial Narrow" pitchFamily="34" charset="0"/>
              </a:rPr>
              <a:t>pueden capacitar </a:t>
            </a:r>
            <a:r>
              <a:rPr lang="es-ES" sz="2100" dirty="0">
                <a:latin typeface="Arial Narrow" pitchFamily="34" charset="0"/>
              </a:rPr>
              <a:t>sin necesidad de salir o abandonar su </a:t>
            </a:r>
            <a:r>
              <a:rPr lang="es-ES" sz="2100" dirty="0" smtClean="0">
                <a:latin typeface="Arial Narrow" pitchFamily="34" charset="0"/>
              </a:rPr>
              <a:t>Establecimiento  de </a:t>
            </a:r>
            <a:r>
              <a:rPr lang="es-ES" sz="2100" dirty="0">
                <a:latin typeface="Arial Narrow" pitchFamily="34" charset="0"/>
              </a:rPr>
              <a:t>salud aprovechando la herramienta del Internet</a:t>
            </a:r>
            <a:r>
              <a:rPr lang="es-ES" sz="2100" dirty="0" smtClean="0">
                <a:latin typeface="Arial Narrow" pitchFamily="34" charset="0"/>
              </a:rPr>
              <a:t>.</a:t>
            </a:r>
          </a:p>
          <a:p>
            <a:pPr algn="just"/>
            <a:endParaRPr lang="es-PE" sz="2100" dirty="0">
              <a:latin typeface="Arial Narrow" pitchFamily="34" charset="0"/>
            </a:endParaRPr>
          </a:p>
          <a:p>
            <a:pPr algn="just"/>
            <a:r>
              <a:rPr lang="es-ES" sz="2100" b="1" dirty="0">
                <a:latin typeface="Arial Narrow" pitchFamily="34" charset="0"/>
              </a:rPr>
              <a:t>Cuarto.</a:t>
            </a:r>
            <a:r>
              <a:rPr lang="es-ES" sz="2100" dirty="0">
                <a:latin typeface="Arial Narrow" pitchFamily="34" charset="0"/>
              </a:rPr>
              <a:t> Las llamadas telefónicas son totalmente </a:t>
            </a:r>
            <a:r>
              <a:rPr lang="es-ES" sz="2100" dirty="0" smtClean="0">
                <a:latin typeface="Arial Narrow" pitchFamily="34" charset="0"/>
              </a:rPr>
              <a:t>gratuitas inter </a:t>
            </a:r>
            <a:r>
              <a:rPr lang="es-ES" sz="2100" dirty="0">
                <a:latin typeface="Arial Narrow" pitchFamily="34" charset="0"/>
              </a:rPr>
              <a:t>establecimientos de salud, y las sedes </a:t>
            </a:r>
            <a:r>
              <a:rPr lang="es-ES" sz="2100" dirty="0" smtClean="0">
                <a:latin typeface="Arial Narrow" pitchFamily="34" charset="0"/>
              </a:rPr>
              <a:t>administrativas </a:t>
            </a:r>
            <a:r>
              <a:rPr lang="es-ES" sz="2100" dirty="0">
                <a:latin typeface="Arial Narrow" pitchFamily="34" charset="0"/>
              </a:rPr>
              <a:t>y hospitalarias.</a:t>
            </a:r>
            <a:endParaRPr lang="es-PE" sz="2100" dirty="0">
              <a:latin typeface="Arial Narrow" pitchFamily="34" charset="0"/>
            </a:endParaRPr>
          </a:p>
          <a:p>
            <a:pPr algn="just"/>
            <a:endParaRPr lang="es-PE" sz="1600" dirty="0">
              <a:latin typeface="Arial Narrow" pitchFamily="34" charset="0"/>
            </a:endParaRPr>
          </a:p>
          <a:p>
            <a:pPr algn="just"/>
            <a:endParaRPr lang="es-ES" sz="1600" b="1" dirty="0" smtClean="0">
              <a:latin typeface="Arial Narrow" pitchFamily="34" charset="0"/>
            </a:endParaRPr>
          </a:p>
          <a:p>
            <a:pPr algn="just"/>
            <a:endParaRPr lang="es-ES" sz="1600" b="1" dirty="0">
              <a:latin typeface="Arial Narrow" pitchFamily="34" charset="0"/>
            </a:endParaRPr>
          </a:p>
          <a:p>
            <a:pPr algn="just"/>
            <a:endParaRPr lang="es-PE" sz="1600" b="1" u="sng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es-PE" sz="1600" b="1" u="sng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461962"/>
            <a:ext cx="7585149" cy="80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579576" y="593104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 Subtítulo"/>
          <p:cNvSpPr txBox="1">
            <a:spLocks/>
          </p:cNvSpPr>
          <p:nvPr/>
        </p:nvSpPr>
        <p:spPr>
          <a:xfrm>
            <a:off x="827584" y="1268760"/>
            <a:ext cx="770485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b="1" u="sng" dirty="0" smtClean="0">
                <a:latin typeface="Arial Narrow" pitchFamily="34" charset="0"/>
              </a:rPr>
              <a:t>BENEFICIOS </a:t>
            </a:r>
            <a:r>
              <a:rPr lang="es-ES" sz="1600" b="1" u="sng" dirty="0">
                <a:latin typeface="Arial Narrow" pitchFamily="34" charset="0"/>
              </a:rPr>
              <a:t>OBTENIDOS</a:t>
            </a:r>
          </a:p>
          <a:p>
            <a:pPr algn="just"/>
            <a:endParaRPr lang="es-PE" sz="1600" dirty="0">
              <a:latin typeface="Arial Narrow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ES" sz="1600" dirty="0">
                <a:latin typeface="Arial Narrow" pitchFamily="34" charset="0"/>
              </a:rPr>
              <a:t>Disminución de las muertes maternas e infantiles</a:t>
            </a:r>
            <a:r>
              <a:rPr lang="es-ES" sz="1600" dirty="0" smtClean="0">
                <a:latin typeface="Arial Narrow" pitchFamily="34" charset="0"/>
              </a:rPr>
              <a:t>.</a:t>
            </a:r>
          </a:p>
          <a:p>
            <a:pPr lvl="0" algn="just"/>
            <a:endParaRPr lang="es-ES" sz="1600" dirty="0">
              <a:latin typeface="Arial Narrow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ES" sz="1600" dirty="0">
                <a:latin typeface="Arial Narrow" pitchFamily="34" charset="0"/>
              </a:rPr>
              <a:t>Referencia oportuna de paciente</a:t>
            </a:r>
            <a:r>
              <a:rPr lang="es-ES" sz="1600" dirty="0" smtClean="0">
                <a:latin typeface="Arial Narrow" pitchFamily="34" charset="0"/>
              </a:rPr>
              <a:t>.</a:t>
            </a:r>
          </a:p>
          <a:p>
            <a:pPr lvl="0" algn="just"/>
            <a:endParaRPr lang="es-ES" sz="1600" dirty="0">
              <a:latin typeface="Arial Narrow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ES" sz="1600" dirty="0">
                <a:latin typeface="Arial Narrow" pitchFamily="34" charset="0"/>
              </a:rPr>
              <a:t>Comunicación rápida y oportuna con los Puestos de Salud de  Varadero , San Juan y Hospital Santa Gema</a:t>
            </a:r>
            <a:r>
              <a:rPr lang="es-ES" sz="1600" dirty="0" smtClean="0">
                <a:latin typeface="Arial Narrow" pitchFamily="34" charset="0"/>
              </a:rPr>
              <a:t>.</a:t>
            </a:r>
          </a:p>
          <a:p>
            <a:pPr lvl="0" algn="just"/>
            <a:endParaRPr lang="es-ES" sz="1600" dirty="0">
              <a:latin typeface="Arial Narrow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ES" sz="1600" dirty="0" smtClean="0">
                <a:latin typeface="Arial Narrow" pitchFamily="34" charset="0"/>
              </a:rPr>
              <a:t>Afiliación </a:t>
            </a:r>
            <a:r>
              <a:rPr lang="es-ES" sz="1600" dirty="0">
                <a:latin typeface="Arial Narrow" pitchFamily="34" charset="0"/>
              </a:rPr>
              <a:t>del seguro integral de salud por la pagina web del SIASIS del  estado por vía del </a:t>
            </a:r>
            <a:r>
              <a:rPr lang="es-ES" sz="1600" dirty="0" smtClean="0">
                <a:latin typeface="Arial Narrow" pitchFamily="34" charset="0"/>
              </a:rPr>
              <a:t>internet.</a:t>
            </a:r>
          </a:p>
          <a:p>
            <a:pPr lvl="0" algn="just"/>
            <a:endParaRPr lang="es-PE" sz="1600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 smtClean="0">
                <a:latin typeface="Arial Narrow" pitchFamily="34" charset="0"/>
              </a:rPr>
              <a:t>Mejora  </a:t>
            </a:r>
            <a:r>
              <a:rPr lang="es-ES" sz="1600" dirty="0">
                <a:latin typeface="Arial Narrow" pitchFamily="34" charset="0"/>
              </a:rPr>
              <a:t>el sistema de vigilancia epidemiológica (logrando que toda la información sea enviada por correo electrónico y así llegue a tiempo y sin errores</a:t>
            </a:r>
            <a:r>
              <a:rPr lang="es-ES" sz="1600" dirty="0" smtClean="0">
                <a:latin typeface="Arial Narrow" pitchFamily="34" charset="0"/>
              </a:rPr>
              <a:t>).</a:t>
            </a:r>
          </a:p>
          <a:p>
            <a:pPr algn="just"/>
            <a:endParaRPr lang="es-ES" sz="1600" dirty="0"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sz="1600" dirty="0">
                <a:latin typeface="Arial Narrow" pitchFamily="34" charset="0"/>
              </a:rPr>
              <a:t>Aumentó la capacidad resolutiva del personal de salud (a través de la instalación de cámaras web o video conferencia  en el C.S </a:t>
            </a:r>
            <a:r>
              <a:rPr lang="es-ES" sz="1600" dirty="0" err="1">
                <a:latin typeface="Arial Narrow" pitchFamily="34" charset="0"/>
              </a:rPr>
              <a:t>Balsapuerto</a:t>
            </a:r>
            <a:r>
              <a:rPr lang="es-ES" sz="1600" dirty="0">
                <a:latin typeface="Arial Narrow" pitchFamily="34" charset="0"/>
              </a:rPr>
              <a:t>, P.S Varadero y P.S San Juan), permitiéndonos  la comunicación directa entre médicos especialista y los pacientes.</a:t>
            </a:r>
          </a:p>
          <a:p>
            <a:pPr algn="just"/>
            <a:endParaRPr lang="es-ES" sz="1600" b="1" dirty="0" smtClean="0">
              <a:latin typeface="Arial Narrow" pitchFamily="34" charset="0"/>
            </a:endParaRPr>
          </a:p>
          <a:p>
            <a:pPr algn="just"/>
            <a:endParaRPr lang="es-ES" sz="1600" b="1" dirty="0">
              <a:latin typeface="Arial Narrow" pitchFamily="34" charset="0"/>
            </a:endParaRPr>
          </a:p>
          <a:p>
            <a:pPr algn="just"/>
            <a:endParaRPr lang="es-PE" sz="1600" b="1" u="sng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es-PE" sz="1600" b="1" u="sng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461963"/>
            <a:ext cx="708109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563888" y="461963"/>
            <a:ext cx="4752528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 Subtítulo"/>
          <p:cNvSpPr txBox="1">
            <a:spLocks/>
          </p:cNvSpPr>
          <p:nvPr/>
        </p:nvSpPr>
        <p:spPr>
          <a:xfrm>
            <a:off x="803274" y="1556792"/>
            <a:ext cx="751314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>
                <a:latin typeface="Arial Narrow" pitchFamily="34" charset="0"/>
              </a:rPr>
              <a:t>. Capacitación a distancia a todo el personal reduciendo gastos</a:t>
            </a:r>
            <a:r>
              <a:rPr lang="es-ES" sz="18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es-ES" sz="1800" dirty="0">
                <a:latin typeface="Arial Narrow" pitchFamily="34" charset="0"/>
              </a:rPr>
              <a:t>	</a:t>
            </a:r>
            <a:endParaRPr lang="es-PE" sz="1800" dirty="0">
              <a:latin typeface="Arial Narrow" pitchFamily="34" charset="0"/>
            </a:endParaRPr>
          </a:p>
          <a:p>
            <a:pPr algn="just"/>
            <a:r>
              <a:rPr lang="es-ES" sz="1800" dirty="0">
                <a:latin typeface="Arial Narrow" pitchFamily="34" charset="0"/>
              </a:rPr>
              <a:t>. </a:t>
            </a:r>
            <a:r>
              <a:rPr lang="es-ES" sz="1800" dirty="0" smtClean="0">
                <a:latin typeface="Arial Narrow" pitchFamily="34" charset="0"/>
              </a:rPr>
              <a:t>Envío regular de Informes </a:t>
            </a:r>
            <a:r>
              <a:rPr lang="es-ES" sz="1800" dirty="0">
                <a:latin typeface="Arial Narrow" pitchFamily="34" charset="0"/>
              </a:rPr>
              <a:t>mensuales de programas de salud</a:t>
            </a:r>
            <a:r>
              <a:rPr lang="es-ES" sz="1800" dirty="0" smtClean="0">
                <a:latin typeface="Arial Narrow" pitchFamily="34" charset="0"/>
              </a:rPr>
              <a:t>.</a:t>
            </a:r>
          </a:p>
          <a:p>
            <a:pPr algn="just"/>
            <a:endParaRPr lang="es-PE" sz="1800" dirty="0">
              <a:latin typeface="Arial Narrow" pitchFamily="34" charset="0"/>
            </a:endParaRPr>
          </a:p>
          <a:p>
            <a:pPr algn="just"/>
            <a:r>
              <a:rPr lang="es-ES" sz="1800" dirty="0">
                <a:latin typeface="Arial Narrow" pitchFamily="34" charset="0"/>
              </a:rPr>
              <a:t>. Inventario de farmacia actualizado. Etc.</a:t>
            </a:r>
            <a:endParaRPr lang="es-PE" sz="1800" dirty="0">
              <a:latin typeface="Arial Narrow" pitchFamily="34" charset="0"/>
            </a:endParaRPr>
          </a:p>
          <a:p>
            <a:pPr algn="just"/>
            <a:endParaRPr lang="es-ES" sz="1800" dirty="0" smtClean="0">
              <a:latin typeface="Arial Narrow" pitchFamily="34" charset="0"/>
            </a:endParaRPr>
          </a:p>
          <a:p>
            <a:pPr algn="just"/>
            <a:r>
              <a:rPr lang="es-ES" sz="1800" dirty="0" smtClean="0">
                <a:latin typeface="Arial Narrow" pitchFamily="34" charset="0"/>
              </a:rPr>
              <a:t>Se </a:t>
            </a:r>
            <a:r>
              <a:rPr lang="es-ES" sz="1800" dirty="0">
                <a:latin typeface="Arial Narrow" pitchFamily="34" charset="0"/>
              </a:rPr>
              <a:t>trata  de incidir directamente en la mejora del sistema de atención primaria en salud mediante la introducción de metodologías de aprendizaje salud educación sobre las enfermedades  </a:t>
            </a:r>
            <a:r>
              <a:rPr lang="es-ES" sz="1800" dirty="0" err="1" smtClean="0">
                <a:latin typeface="Arial Narrow" pitchFamily="34" charset="0"/>
              </a:rPr>
              <a:t>prevalentes.Ej</a:t>
            </a:r>
            <a:r>
              <a:rPr lang="es-ES" sz="1800" dirty="0" smtClean="0">
                <a:latin typeface="Arial Narrow" pitchFamily="34" charset="0"/>
              </a:rPr>
              <a:t> (</a:t>
            </a:r>
            <a:r>
              <a:rPr lang="es-ES" sz="1800" dirty="0" err="1" smtClean="0">
                <a:latin typeface="Arial Narrow" pitchFamily="34" charset="0"/>
              </a:rPr>
              <a:t>Anemías</a:t>
            </a:r>
            <a:r>
              <a:rPr lang="es-ES" sz="1800" dirty="0" smtClean="0">
                <a:latin typeface="Arial Narrow" pitchFamily="34" charset="0"/>
              </a:rPr>
              <a:t>)</a:t>
            </a:r>
          </a:p>
          <a:p>
            <a:pPr algn="just"/>
            <a:endParaRPr lang="es-ES" sz="1800" u="sng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es-PE" sz="1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605735" y="1628800"/>
            <a:ext cx="7854696" cy="4032448"/>
          </a:xfrm>
        </p:spPr>
        <p:txBody>
          <a:bodyPr>
            <a:noAutofit/>
          </a:bodyPr>
          <a:lstStyle/>
          <a:p>
            <a:pPr algn="just"/>
            <a:r>
              <a:rPr lang="es-PE" sz="1800" b="1" u="sng" dirty="0" smtClean="0">
                <a:latin typeface="Arial Narrow" pitchFamily="34" charset="0"/>
              </a:rPr>
              <a:t>POBLACION BENEFICIADA</a:t>
            </a:r>
          </a:p>
          <a:p>
            <a:pPr algn="just"/>
            <a:r>
              <a:rPr lang="es-ES" sz="1600" b="1" dirty="0" smtClean="0">
                <a:latin typeface="Arial Narrow" pitchFamily="34" charset="0"/>
              </a:rPr>
              <a:t>Esta tecnología está dirigida a la población en general, a través de los establecimientos de salud en el uso diario de los diagnósticos de sus pacientes, reportes diarios, consultas, </a:t>
            </a:r>
            <a:r>
              <a:rPr lang="es-ES" sz="1600" b="1" dirty="0" err="1" smtClean="0">
                <a:latin typeface="Arial Narrow" pitchFamily="34" charset="0"/>
              </a:rPr>
              <a:t>etc</a:t>
            </a:r>
            <a:endParaRPr lang="es-PE" sz="1600" b="1" dirty="0" smtClean="0">
              <a:latin typeface="Arial Narrow" pitchFamily="34" charset="0"/>
            </a:endParaRPr>
          </a:p>
          <a:p>
            <a:pPr algn="just"/>
            <a:endParaRPr lang="es-PE" sz="1800" u="sng" dirty="0" smtClean="0">
              <a:latin typeface="Arial Narrow" pitchFamily="34" charset="0"/>
            </a:endParaRPr>
          </a:p>
          <a:p>
            <a:pPr algn="just"/>
            <a:r>
              <a:rPr lang="es-PE" sz="1800" b="1" u="sng" dirty="0" smtClean="0">
                <a:latin typeface="Arial Narrow" pitchFamily="34" charset="0"/>
              </a:rPr>
              <a:t>TIPO DE TECNOLOGIA</a:t>
            </a:r>
          </a:p>
          <a:p>
            <a:pPr algn="just"/>
            <a:r>
              <a:rPr lang="es-PE" sz="1600" b="1" dirty="0">
                <a:latin typeface="Arial Narrow" pitchFamily="34" charset="0"/>
              </a:rPr>
              <a:t>La tecnología utilizada en estos radioenlaces es </a:t>
            </a:r>
            <a:r>
              <a:rPr lang="es-PE" sz="1600" b="1" dirty="0" smtClean="0">
                <a:latin typeface="Arial Narrow" pitchFamily="34" charset="0"/>
              </a:rPr>
              <a:t>(WIFI IEEE 802.11n) </a:t>
            </a:r>
            <a:r>
              <a:rPr lang="es-PE" sz="1600" b="1" dirty="0">
                <a:latin typeface="Arial Narrow" pitchFamily="34" charset="0"/>
              </a:rPr>
              <a:t>modificada para poder operar en largas distancias </a:t>
            </a:r>
            <a:endParaRPr lang="es-PE" sz="1600" b="1" dirty="0" smtClean="0">
              <a:latin typeface="Arial Narrow" pitchFamily="34" charset="0"/>
            </a:endParaRPr>
          </a:p>
          <a:p>
            <a:pPr algn="just"/>
            <a:endParaRPr lang="es-PE" sz="1600" dirty="0">
              <a:latin typeface="Arial Narrow" pitchFamily="34" charset="0"/>
            </a:endParaRPr>
          </a:p>
          <a:p>
            <a:pPr algn="just"/>
            <a:r>
              <a:rPr lang="es-PE" sz="1600" b="1" dirty="0">
                <a:latin typeface="Arial Narrow" pitchFamily="34" charset="0"/>
              </a:rPr>
              <a:t>Esta red consta de tres radioenlaces troncales que unen cuatro poblaciones: tres comunidades indígenas (</a:t>
            </a:r>
            <a:r>
              <a:rPr lang="es-PE" sz="1600" b="1" dirty="0" err="1">
                <a:latin typeface="Arial Narrow" pitchFamily="34" charset="0"/>
              </a:rPr>
              <a:t>Balsapuerto</a:t>
            </a:r>
            <a:r>
              <a:rPr lang="es-PE" sz="1600" b="1" dirty="0">
                <a:latin typeface="Arial Narrow" pitchFamily="34" charset="0"/>
              </a:rPr>
              <a:t>, San Gabriel de Varadero y San Juan del </a:t>
            </a:r>
            <a:r>
              <a:rPr lang="es-PE" sz="1600" b="1" dirty="0" err="1">
                <a:latin typeface="Arial Narrow" pitchFamily="34" charset="0"/>
              </a:rPr>
              <a:t>Armanayacu</a:t>
            </a:r>
            <a:r>
              <a:rPr lang="es-PE" sz="1600" b="1" dirty="0">
                <a:latin typeface="Arial Narrow" pitchFamily="34" charset="0"/>
              </a:rPr>
              <a:t>) y una capital de distrito (</a:t>
            </a:r>
            <a:r>
              <a:rPr lang="es-PE" sz="1600" b="1" dirty="0" err="1">
                <a:latin typeface="Arial Narrow" pitchFamily="34" charset="0"/>
              </a:rPr>
              <a:t>Yurimaguas</a:t>
            </a:r>
            <a:r>
              <a:rPr lang="es-PE" sz="1600" b="1" dirty="0">
                <a:latin typeface="Arial Narrow" pitchFamily="34" charset="0"/>
              </a:rPr>
              <a:t>). </a:t>
            </a:r>
            <a:endParaRPr lang="es-PE" sz="1600" b="1" dirty="0" smtClean="0">
              <a:latin typeface="Arial Narrow" pitchFamily="34" charset="0"/>
            </a:endParaRPr>
          </a:p>
          <a:p>
            <a:pPr algn="just"/>
            <a:endParaRPr lang="es-PE" sz="1800" dirty="0" smtClean="0">
              <a:latin typeface="Arial Narrow" pitchFamily="34" charset="0"/>
            </a:endParaRPr>
          </a:p>
          <a:p>
            <a:pPr algn="just"/>
            <a:endParaRPr lang="es-PE" sz="1800" dirty="0">
              <a:latin typeface="Arial Narrow" pitchFamily="34" charset="0"/>
            </a:endParaRPr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461963"/>
            <a:ext cx="765715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97189" y="461963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16" y="4941168"/>
            <a:ext cx="17145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61963"/>
            <a:ext cx="7657158" cy="66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631854" y="508224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5398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948669" y="1691516"/>
            <a:ext cx="26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Enlace de la Red </a:t>
            </a:r>
            <a:r>
              <a:rPr lang="es-PE" dirty="0" err="1" smtClean="0"/>
              <a:t>WiFi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810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i="1" dirty="0" smtClean="0"/>
              <a:t> </a:t>
            </a:r>
            <a:endParaRPr lang="es-PE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176464"/>
          </a:xfrm>
        </p:spPr>
        <p:txBody>
          <a:bodyPr>
            <a:normAutofit/>
          </a:bodyPr>
          <a:lstStyle/>
          <a:p>
            <a:pPr algn="just"/>
            <a:endParaRPr lang="es-ES" sz="1600" dirty="0" smtClean="0">
              <a:latin typeface="Arial Narrow" pitchFamily="34" charset="0"/>
            </a:endParaRPr>
          </a:p>
          <a:p>
            <a:pPr algn="just"/>
            <a:r>
              <a:rPr lang="es-ES" sz="1600" dirty="0" smtClean="0">
                <a:latin typeface="Arial Narrow" pitchFamily="34" charset="0"/>
              </a:rPr>
              <a:t>Inicialmente este proyecto estaba considerado solamente </a:t>
            </a:r>
            <a:r>
              <a:rPr lang="es-ES" sz="1600" dirty="0">
                <a:latin typeface="Arial Narrow" pitchFamily="34" charset="0"/>
              </a:rPr>
              <a:t>para los puntos de Varadero y </a:t>
            </a:r>
            <a:r>
              <a:rPr lang="es-ES" sz="1600" dirty="0" err="1">
                <a:latin typeface="Arial Narrow" pitchFamily="34" charset="0"/>
              </a:rPr>
              <a:t>Balsapuerto</a:t>
            </a:r>
            <a:r>
              <a:rPr lang="es-ES" sz="1600" dirty="0">
                <a:latin typeface="Arial Narrow" pitchFamily="34" charset="0"/>
              </a:rPr>
              <a:t>, era la primera etapa que se iba a desarrollar se </a:t>
            </a:r>
            <a:r>
              <a:rPr lang="es-ES" sz="1600" dirty="0" smtClean="0">
                <a:latin typeface="Arial Narrow" pitchFamily="34" charset="0"/>
              </a:rPr>
              <a:t>coordino con la Gerencia </a:t>
            </a:r>
            <a:r>
              <a:rPr lang="es-ES" sz="1600" dirty="0">
                <a:latin typeface="Arial Narrow" pitchFamily="34" charset="0"/>
              </a:rPr>
              <a:t>sub Regional de Alto Amazonas y la </a:t>
            </a:r>
            <a:r>
              <a:rPr lang="es-ES" sz="1600" dirty="0" smtClean="0">
                <a:latin typeface="Arial Narrow" pitchFamily="34" charset="0"/>
              </a:rPr>
              <a:t>Municipalidad </a:t>
            </a:r>
            <a:r>
              <a:rPr lang="es-ES" sz="1600" dirty="0">
                <a:latin typeface="Arial Narrow" pitchFamily="34" charset="0"/>
              </a:rPr>
              <a:t>distrital de </a:t>
            </a:r>
            <a:r>
              <a:rPr lang="es-ES" sz="1600" dirty="0" err="1">
                <a:latin typeface="Arial Narrow" pitchFamily="34" charset="0"/>
              </a:rPr>
              <a:t>Balsapuerto</a:t>
            </a:r>
            <a:r>
              <a:rPr lang="es-ES" sz="1600" dirty="0">
                <a:latin typeface="Arial Narrow" pitchFamily="34" charset="0"/>
              </a:rPr>
              <a:t> para llevar la señal </a:t>
            </a:r>
            <a:r>
              <a:rPr lang="es-ES" sz="1600" dirty="0" smtClean="0">
                <a:latin typeface="Arial Narrow" pitchFamily="34" charset="0"/>
              </a:rPr>
              <a:t>desde la ciudad de </a:t>
            </a:r>
            <a:r>
              <a:rPr lang="es-ES" sz="1600" dirty="0" err="1">
                <a:latin typeface="Arial Narrow" pitchFamily="34" charset="0"/>
              </a:rPr>
              <a:t>Yurimaguas</a:t>
            </a:r>
            <a:r>
              <a:rPr lang="es-ES" sz="1600" dirty="0">
                <a:latin typeface="Arial Narrow" pitchFamily="34" charset="0"/>
              </a:rPr>
              <a:t> hasta </a:t>
            </a:r>
            <a:r>
              <a:rPr lang="es-ES" sz="1600" dirty="0" smtClean="0">
                <a:latin typeface="Arial Narrow" pitchFamily="34" charset="0"/>
              </a:rPr>
              <a:t>la localidad de </a:t>
            </a:r>
            <a:r>
              <a:rPr lang="es-ES" sz="1600" dirty="0" err="1" smtClean="0">
                <a:latin typeface="Arial Narrow" pitchFamily="34" charset="0"/>
              </a:rPr>
              <a:t>Balsapuerto</a:t>
            </a:r>
            <a:r>
              <a:rPr lang="es-ES" sz="1600" dirty="0" smtClean="0">
                <a:latin typeface="Arial Narrow" pitchFamily="34" charset="0"/>
              </a:rPr>
              <a:t>. En </a:t>
            </a:r>
            <a:r>
              <a:rPr lang="es-ES" sz="1600" dirty="0">
                <a:latin typeface="Arial Narrow" pitchFamily="34" charset="0"/>
              </a:rPr>
              <a:t>la primera etapa esto no estaba previsto pero se hizo gracias a la acción y determinación de su </a:t>
            </a:r>
            <a:r>
              <a:rPr lang="es-ES" sz="1600" dirty="0" smtClean="0">
                <a:latin typeface="Arial Narrow" pitchFamily="34" charset="0"/>
              </a:rPr>
              <a:t>Alcalde </a:t>
            </a:r>
            <a:r>
              <a:rPr lang="es-ES" sz="1600" dirty="0">
                <a:latin typeface="Arial Narrow" pitchFamily="34" charset="0"/>
              </a:rPr>
              <a:t>en apoyar este proyecto que en la actualidad es de mucha utilidad para la comunidad </a:t>
            </a:r>
            <a:r>
              <a:rPr lang="es-ES" sz="1600" dirty="0" err="1">
                <a:latin typeface="Arial Narrow" pitchFamily="34" charset="0"/>
              </a:rPr>
              <a:t>shawi</a:t>
            </a:r>
            <a:r>
              <a:rPr lang="es-ES" sz="1600" dirty="0" smtClean="0">
                <a:latin typeface="Arial Narrow" pitchFamily="34" charset="0"/>
              </a:rPr>
              <a:t>.</a:t>
            </a:r>
          </a:p>
          <a:p>
            <a:pPr algn="just"/>
            <a:endParaRPr lang="es-ES" sz="1600" dirty="0">
              <a:latin typeface="Arial Narrow" pitchFamily="34" charset="0"/>
            </a:endParaRPr>
          </a:p>
          <a:p>
            <a:pPr algn="just"/>
            <a:r>
              <a:rPr lang="es-ES" sz="1600" dirty="0" smtClean="0">
                <a:latin typeface="Arial Narrow" pitchFamily="34" charset="0"/>
              </a:rPr>
              <a:t>Este proyecto ha sido financiado por  el Instituto de Ingenieros  Electrónicos y Electricistas de Canadá (IEEE) en la persona Ing. Martin Murillo.</a:t>
            </a:r>
          </a:p>
          <a:p>
            <a:pPr algn="just"/>
            <a:endParaRPr lang="es-ES" sz="1600" dirty="0">
              <a:latin typeface="Arial Narrow" pitchFamily="34" charset="0"/>
            </a:endParaRPr>
          </a:p>
          <a:p>
            <a:pPr algn="just"/>
            <a:r>
              <a:rPr lang="es-ES" sz="1600" dirty="0" smtClean="0">
                <a:latin typeface="Arial Narrow" pitchFamily="34" charset="0"/>
              </a:rPr>
              <a:t>También el Grupo de Telecomunicaciones Rurales (GTR) de la Pontificia Universidad Católica del Perú , como la responsable de la instalación de los equipos</a:t>
            </a:r>
          </a:p>
          <a:p>
            <a:pPr algn="just"/>
            <a:endParaRPr lang="es-ES" sz="1600" dirty="0">
              <a:latin typeface="Arial Narrow" pitchFamily="34" charset="0"/>
            </a:endParaRPr>
          </a:p>
          <a:p>
            <a:pPr algn="just"/>
            <a:r>
              <a:rPr lang="es-ES" sz="1600" dirty="0" smtClean="0">
                <a:latin typeface="Arial Narrow" pitchFamily="34" charset="0"/>
              </a:rPr>
              <a:t>Equipo técnico  de la Red  de Salud  Alto Amazonas- de la Unidad de EIT</a:t>
            </a:r>
            <a:endParaRPr lang="es-PE" sz="1600" dirty="0">
              <a:latin typeface="Arial Narrow" pitchFamily="34" charset="0"/>
            </a:endParaRPr>
          </a:p>
          <a:p>
            <a:pPr algn="just"/>
            <a:endParaRPr lang="es-PE" sz="1600" dirty="0">
              <a:latin typeface="Arial Narrow" pitchFamily="34" charset="0"/>
            </a:endParaRPr>
          </a:p>
        </p:txBody>
      </p:sp>
      <p:pic>
        <p:nvPicPr>
          <p:cNvPr id="1026" name="Picture 2" descr="FORMATO DOCUMENTO PLANT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61962"/>
            <a:ext cx="7369126" cy="7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4454798" y="548680"/>
            <a:ext cx="3259187" cy="54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E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de Salud Alto Amazonas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4847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SOCIOS ESTRATEGICOS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3931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1072</TotalTime>
  <Words>1141</Words>
  <Application>Microsoft Office PowerPoint</Application>
  <PresentationFormat>Presentación en pantalla (4:3)</PresentationFormat>
  <Paragraphs>181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Presentación de PowerPoint</vt:lpstr>
      <vt:lpstr> </vt:lpstr>
      <vt:lpstr> </vt:lpstr>
      <vt:lpstr> </vt:lpstr>
      <vt:lpstr>Presentación de PowerPoint</vt:lpstr>
      <vt:lpstr> </vt:lpstr>
      <vt:lpstr> </vt:lpstr>
      <vt:lpstr> </vt:lpstr>
      <vt:lpstr> </vt:lpstr>
      <vt:lpstr> </vt:lpstr>
      <vt:lpstr>Presentación de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ROEL</dc:creator>
  <cp:lastModifiedBy>SOLUCIONES PRACTICAS</cp:lastModifiedBy>
  <cp:revision>50</cp:revision>
  <dcterms:created xsi:type="dcterms:W3CDTF">2012-09-28T01:00:50Z</dcterms:created>
  <dcterms:modified xsi:type="dcterms:W3CDTF">2012-10-10T23:43:03Z</dcterms:modified>
</cp:coreProperties>
</file>